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53" d="100"/>
          <a:sy n="53" d="100"/>
        </p:scale>
        <p:origin x="1798" y="34"/>
      </p:cViewPr>
      <p:guideLst/>
    </p:cSldViewPr>
  </p:slideViewPr>
  <p:outlineViewPr>
    <p:cViewPr>
      <p:scale>
        <a:sx n="33" d="100"/>
        <a:sy n="33" d="100"/>
      </p:scale>
      <p:origin x="0" y="-12738"/>
    </p:cViewPr>
  </p:outlineViewPr>
  <p:notesTextViewPr>
    <p:cViewPr>
      <p:scale>
        <a:sx n="3" d="2"/>
        <a:sy n="3" d="2"/>
      </p:scale>
      <p:origin x="0" y="-217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Jack </a:t>
            </a:r>
            <a:r>
              <a:rPr lang="en-US" err="1"/>
              <a:t>Tradewinds</a:t>
            </a:r>
            <a:r>
              <a:rPr lang="en-US"/>
              <a:t>, CIO of </a:t>
            </a:r>
            <a:r>
              <a:rPr lang="en-US" err="1"/>
              <a:t>AdventureWorks</a:t>
            </a:r>
            <a:r>
              <a:rPr lang="en-US"/>
              <a:t> Travel</a:t>
            </a:r>
          </a:p>
          <a:p>
            <a:pPr marL="171450" indent="-171450">
              <a:buFont typeface="Arial" panose="020B0604020202020204" pitchFamily="34" charset="0"/>
              <a:buChar char="•"/>
            </a:pPr>
            <a:r>
              <a:rPr lang="en-US"/>
              <a:t>The primary audience is business decision makers and technology decision makers. </a:t>
            </a:r>
          </a:p>
          <a:p>
            <a:pPr marL="171450" indent="-171450">
              <a:buFont typeface="Arial" panose="020B0604020202020204" pitchFamily="34" charset="0"/>
              <a:buChar char="•"/>
            </a:pPr>
            <a:r>
              <a:rPr lang="en-US"/>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weatherunderground.com.</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AWT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AWT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AWT capitalize on in order to explore the flat files they get from the United States Department of Transportation (USDOT) using SQL?</a:t>
            </a:r>
            <a:endParaRPr lang="en-US" sz="1000" b="1" i="1" dirty="0"/>
          </a:p>
          <a:p>
            <a:endParaRPr lang="en-US" dirty="0"/>
          </a:p>
          <a:p>
            <a:r>
              <a:rPr lang="en-US" dirty="0"/>
              <a:t>AWT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AWT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AWT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AWT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AWT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AWT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AWT should use in predicting flight delays? How would you recommend that AWT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AWT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AWT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AWT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AWT can release their model for production use by publishing in as a Predictive Web Service in the Azure ML Studio.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Use ML Studio to create a Predictive Web Service around 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will package the scoring function of the model so that it can be invoked via a REST call that takes the weather conditions and flight information as input and returns a response with the classification.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service is hosted by Azure ML.</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AWT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AWT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AWT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Yes, Power BI is a good option for AWT’s reporting needs, and provides a visual for displaying flight delay predictions on a 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AWT 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 Hive table generated in Azure Databricks.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Model Management, you can deploy Docker-based container images with a single command to Azure Container Service managed by the ML Compute environment.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r>
              <a:rPr lang="en-US" sz="1200" b="0" kern="1200" dirty="0">
                <a:solidFill>
                  <a:schemeClr val="tx1"/>
                </a:solidFill>
                <a:effectLst/>
                <a:latin typeface="+mn-lt"/>
                <a:ea typeface="+mn-ea"/>
                <a:cs typeface="+mn-cs"/>
              </a:rPr>
              <a:t>Azure Machine Learning Model Management provides APIs that you can use to retrain your models. You can also use the APIs to update existing deployments with updated versions of the model. As part of the data science workflow, you recreate the model in your experimentation environment. Then, you register the model with Model Management,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Are there any additional services in the Azure Marketplace we could use to apply data-centric security—that is to identify data loaded that contains PII, monitor access to sensitive data and protect the data at rest (via encryption or masking)? </a:t>
            </a:r>
          </a:p>
          <a:p>
            <a:pPr marL="171450" indent="-171450">
              <a:buFont typeface="Arial" panose="020B0604020202020204" pitchFamily="34" charset="0"/>
              <a:buChar char="•"/>
            </a:pPr>
            <a:r>
              <a:rPr lang="en-US" dirty="0" err="1"/>
              <a:t>DataGuise</a:t>
            </a:r>
            <a:r>
              <a:rPr lang="en-US" dirty="0"/>
              <a:t> provides the </a:t>
            </a:r>
            <a:r>
              <a:rPr lang="en-US" dirty="0" err="1"/>
              <a:t>DGSecure</a:t>
            </a:r>
            <a:r>
              <a:rPr lang="en-US" dirty="0"/>
              <a:t> product line that provides support for the automated detection of sensitive information at the time of data ingest by means of its </a:t>
            </a:r>
            <a:r>
              <a:rPr lang="en-US" dirty="0" err="1"/>
              <a:t>DGSecure</a:t>
            </a:r>
            <a:r>
              <a:rPr lang="en-US" dirty="0"/>
              <a:t> Ingest Agents (which include agents for relational databases, FTP and Apache Flume). </a:t>
            </a:r>
          </a:p>
          <a:p>
            <a:pPr marL="171450" indent="-171450">
              <a:buFont typeface="Arial" panose="020B0604020202020204" pitchFamily="34" charset="0"/>
              <a:buChar char="•"/>
            </a:pPr>
            <a:r>
              <a:rPr lang="en-US" dirty="0"/>
              <a:t>Sensitive information can also be identified after it is stored in HDFS or Blob by using a Hadoop or HDInsight cluster to run periodic map/reduce scans for sensitive data on disk. The actions taken after discovery of sensitive data can range from flagging the data sensitive (for monitoring and notification purposes), to modifying the data where the sensitive data is masked or encrypted and then updated in the data store. </a:t>
            </a:r>
          </a:p>
          <a:p>
            <a:pPr marL="171450" indent="-171450">
              <a:buFont typeface="Arial" panose="020B0604020202020204" pitchFamily="34" charset="0"/>
              <a:buChar char="•"/>
            </a:pPr>
            <a:r>
              <a:rPr lang="en-US" dirty="0" err="1"/>
              <a:t>DGMonitor</a:t>
            </a:r>
            <a:r>
              <a:rPr lang="en-US" dirty="0"/>
              <a:t> provides the ability to centralize monitoring of access to sensitive data, as well as raising alerts when suspicious activity is detected.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pPr marL="171450" indent="-171450">
              <a:buFont typeface="Arial" panose="020B0604020202020204" pitchFamily="34" charset="0"/>
              <a:buChar char="•"/>
            </a:pPr>
            <a:r>
              <a:rPr lang="en-US" dirty="0"/>
              <a:t>Azure Data Lake Store provides the ability to store an unlimited number of items, each of unlimited size, having no upper limit on the total storage capacity. </a:t>
            </a:r>
          </a:p>
          <a:p>
            <a:pPr marL="628650" lvl="1" indent="-171450">
              <a:buFont typeface="Arial" panose="020B0604020202020204" pitchFamily="34" charset="0"/>
              <a:buChar char="•"/>
            </a:pPr>
            <a:r>
              <a:rPr lang="en-US" dirty="0"/>
              <a:t>In the long run, Azure Data Lake Store is where the customer should consider landing all of their data, but for the purposes of the </a:t>
            </a:r>
            <a:r>
              <a:rPr lang="en-US" dirty="0" err="1"/>
              <a:t>PoC</a:t>
            </a:r>
            <a:r>
              <a:rPr lang="en-US" dirty="0"/>
              <a:t> using Azure Blob Storage is the easier to implement because of its built-in support from the portal.</a:t>
            </a:r>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6/29/2018 6:09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err="1"/>
              <a:t>AdventureWorks</a:t>
            </a:r>
            <a:r>
              <a:rPr lang="en-US"/>
              <a:t> Travel provides concierge services for business travelers</a:t>
            </a:r>
          </a:p>
          <a:p>
            <a:pPr marL="171450" indent="-171450">
              <a:buFont typeface="Arial" panose="020B0604020202020204" pitchFamily="34" charset="0"/>
              <a:buChar char="•"/>
            </a:pPr>
            <a:r>
              <a:rPr lang="en-US"/>
              <a:t>Working In an increasingly crowded market</a:t>
            </a:r>
          </a:p>
          <a:p>
            <a:pPr marL="171450" indent="-171450">
              <a:buFont typeface="Arial" panose="020B0604020202020204" pitchFamily="34" charset="0"/>
              <a:buChar char="•"/>
            </a:pPr>
            <a:r>
              <a:rPr lang="en-US"/>
              <a:t>Always looking for ways to differentiate themselves, and provide added value to their corporate customers. </a:t>
            </a:r>
          </a:p>
          <a:p>
            <a:pPr marL="171450" indent="-171450">
              <a:buFont typeface="Arial" panose="020B0604020202020204" pitchFamily="34" charset="0"/>
              <a:buChar char="•"/>
            </a:pPr>
            <a:r>
              <a:rPr lang="en-US">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a:solidFill>
                  <a:schemeClr val="bg1"/>
                </a:solidFill>
                <a:latin typeface="+mn-lt"/>
                <a:cs typeface="Segoe UI" panose="020B0502040204020203" pitchFamily="34" charset="0"/>
              </a:rPr>
              <a:t>AWT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a:solidFill>
                  <a:schemeClr val="bg1"/>
                </a:solidFill>
                <a:latin typeface="+mn-lt"/>
                <a:cs typeface="Segoe UI" panose="020B0502040204020203" pitchFamily="34" charset="0"/>
              </a:rPr>
              <a:t>AWT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a:solidFill>
                  <a:schemeClr val="bg1"/>
                </a:solidFill>
                <a:latin typeface="+mn-lt"/>
                <a:cs typeface="Segoe UI" panose="020B0502040204020203" pitchFamily="34" charset="0"/>
              </a:rPr>
              <a:t>REST API calls to a 3</a:t>
            </a:r>
            <a:r>
              <a:rPr lang="en-US" sz="1200" baseline="30000">
                <a:solidFill>
                  <a:schemeClr val="bg1"/>
                </a:solidFill>
                <a:latin typeface="+mn-lt"/>
                <a:cs typeface="Segoe UI" panose="020B0502040204020203" pitchFamily="34" charset="0"/>
              </a:rPr>
              <a:t>rd</a:t>
            </a:r>
            <a:r>
              <a:rPr lang="en-US" sz="1200">
                <a:solidFill>
                  <a:schemeClr val="bg1"/>
                </a:solidFill>
                <a:latin typeface="+mn-lt"/>
                <a:cs typeface="Segoe UI" panose="020B0502040204020203" pitchFamily="34" charset="0"/>
              </a:rPr>
              <a:t> party service will be used to retrieve current weather forecasts.</a:t>
            </a:r>
            <a:endParaRPr lang="en-US">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a:solidFill>
                  <a:schemeClr val="bg1"/>
                </a:solidFill>
                <a:latin typeface="+mn-lt"/>
                <a:cs typeface="Segoe UI" panose="020B0502040204020203" pitchFamily="34" charset="0"/>
              </a:rPr>
              <a:t>AWT plans to pilot this solution internally, whereby the small population of customer support who service AWT’s premium tier of business travelers would begin using the solution and offering it as an additional data point for travel optimization. </a:t>
            </a:r>
            <a:endParaRPr lang="en-US">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AWT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AWT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a:t>
            </a:r>
            <a:r>
              <a:rPr lang="en-US" sz="3600" dirty="0" err="1"/>
              <a:t>AdventureWorks</a:t>
            </a:r>
            <a:r>
              <a:rPr lang="en-US" sz="3600" dirty="0"/>
              <a:t>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3" name="Picture 2" descr="Preferred solution architecture diagram">
            <a:extLst>
              <a:ext uri="{FF2B5EF4-FFF2-40B4-BE49-F238E27FC236}">
                <a16:creationId xmlns:a16="http://schemas.microsoft.com/office/drawing/2014/main" id="{47B69FE8-552A-458B-B380-93BC1D2D4C58}"/>
              </a:ext>
            </a:extLst>
          </p:cNvPr>
          <p:cNvPicPr>
            <a:picLocks noChangeAspect="1"/>
          </p:cNvPicPr>
          <p:nvPr/>
        </p:nvPicPr>
        <p:blipFill>
          <a:blip r:embed="rId3"/>
          <a:stretch>
            <a:fillRect/>
          </a:stretch>
        </p:blipFill>
        <p:spPr>
          <a:xfrm>
            <a:off x="1031122" y="1115144"/>
            <a:ext cx="10129756" cy="545334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4" name="Picture 3">
            <a:extLst>
              <a:ext uri="{FF2B5EF4-FFF2-40B4-BE49-F238E27FC236}">
                <a16:creationId xmlns:a16="http://schemas.microsoft.com/office/drawing/2014/main" id="{F0D16771-0FBB-4B1E-9978-652F7D70B967}"/>
              </a:ext>
            </a:extLst>
          </p:cNvPr>
          <p:cNvPicPr>
            <a:picLocks noChangeAspect="1"/>
          </p:cNvPicPr>
          <p:nvPr/>
        </p:nvPicPr>
        <p:blipFill>
          <a:blip r:embed="rId3"/>
          <a:stretch>
            <a:fillRect/>
          </a:stretch>
        </p:blipFill>
        <p:spPr>
          <a:xfrm>
            <a:off x="1062037" y="2363896"/>
            <a:ext cx="10067926" cy="40504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Spark Hive tables</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a:t>
            </a:r>
            <a:r>
              <a:rPr lang="en-US" sz="3600" dirty="0" err="1">
                <a:solidFill>
                  <a:schemeClr val="tx1"/>
                </a:solidFill>
              </a:rPr>
              <a:t>AdventureWorks</a:t>
            </a:r>
            <a:r>
              <a:rPr lang="en-US" sz="3600" dirty="0">
                <a:solidFill>
                  <a:schemeClr val="tx1"/>
                </a:solidFill>
              </a:rPr>
              <a:t> Travel</a:t>
            </a:r>
          </a:p>
          <a:p>
            <a:pPr marL="0" indent="0">
              <a:spcAft>
                <a:spcPts val="882"/>
              </a:spcAft>
              <a:buNone/>
            </a:pPr>
            <a:endParaRPr lang="en-US" sz="1800" dirty="0">
              <a:solidFill>
                <a:schemeClr val="tx1"/>
              </a:solidFill>
            </a:endParaRPr>
          </a:p>
        </p:txBody>
      </p:sp>
      <p:pic>
        <p:nvPicPr>
          <p:cNvPr id="4" name="Picture 3" descr="AdventureWorks Travel logo" title="AdventureWorks Travel logo">
            <a:extLst>
              <a:ext uri="{FF2B5EF4-FFF2-40B4-BE49-F238E27FC236}">
                <a16:creationId xmlns:a16="http://schemas.microsoft.com/office/drawing/2014/main" id="{C8F4E69A-3531-4629-BCFA-412ED4EE18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7857" y="4607430"/>
            <a:ext cx="4776288" cy="1079746"/>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5" name="Picture 4" descr="AdventureWorks Travel logo" title="AdventureWorks Travel logo">
            <a:extLst>
              <a:ext uri="{FF2B5EF4-FFF2-40B4-BE49-F238E27FC236}">
                <a16:creationId xmlns:a16="http://schemas.microsoft.com/office/drawing/2014/main" id="{E2FCE2CC-DF4C-436A-809A-1A12E5FE2C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9016" y="1189176"/>
            <a:ext cx="4776288" cy="1079746"/>
          </a:xfrm>
          <a:prstGeom prst="rect">
            <a:avLst/>
          </a:prstGeom>
        </p:spPr>
      </p:pic>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err="1">
                <a:solidFill>
                  <a:schemeClr val="tx1"/>
                </a:solidFill>
              </a:rPr>
              <a:t>AdventureWorks</a:t>
            </a:r>
            <a:r>
              <a:rPr lang="en-US" sz="3600" dirty="0">
                <a:solidFill>
                  <a:schemeClr val="tx1"/>
                </a:solidFill>
              </a:rPr>
              <a:t> Travel (AWT)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4914</Words>
  <Application>Microsoft Office PowerPoint</Application>
  <PresentationFormat>Widescreen</PresentationFormat>
  <Paragraphs>309</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2018-06-29T22:13:18Z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